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7" d="100"/>
          <a:sy n="77" d="100"/>
        </p:scale>
        <p:origin x="-1014" y="19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011FAC8-AE74-4CAB-8E36-A8E67EBB4C9F}" type="datetimeFigureOut">
              <a:rPr lang="ru-RU" smtClean="0"/>
              <a:pPr/>
              <a:t>29.09.2020</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A3FBD189-F603-4A97-A154-285B0128DC68}"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011FAC8-AE74-4CAB-8E36-A8E67EBB4C9F}" type="datetimeFigureOut">
              <a:rPr lang="ru-RU" smtClean="0"/>
              <a:pPr/>
              <a:t>29.09.2020</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A3FBD189-F603-4A97-A154-285B0128DC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kk.wikipedia.org/wiki/%D0%90%D1%80%D0%BD%D0%B0%D0%B9%D1%8B:%D0%9A%D1%96%D1%82%D0%B0%D0%BF_%D2%9B%D0%B0%D0%B9%D0%BD%D0%B0%D1%80%D0%BB%D0%B0%D1%80%D1%8B/5898001239" TargetMode="External"/><Relationship Id="rId2" Type="http://schemas.openxmlformats.org/officeDocument/2006/relationships/hyperlink" Target="https://kk.wikipedia.org/wiki/%D2%9A%D0%B0%D0%B7%D0%B0%D2%9B_%D1%8D%D0%BD%D1%86%D0%B8%D0%BA%D0%BB%D0%BE%D0%BF%D0%B5%D0%B4%D0%B8%D1%8F%D1%81%D1%8B" TargetMode="External"/><Relationship Id="rId1" Type="http://schemas.openxmlformats.org/officeDocument/2006/relationships/slideLayout" Target="../slideLayouts/slideLayout2.xml"/><Relationship Id="rId6" Type="http://schemas.openxmlformats.org/officeDocument/2006/relationships/hyperlink" Target="https://kk.wikipedia.org/wiki/%D0%90%D1%80%D0%BD%D0%B0%D0%B9%D1%8B:%D0%9A%D1%96%D1%82%D0%B0%D0%BF_%D2%9B%D0%B0%D0%B9%D0%BD%D0%B0%D1%80%D0%BB%D0%B0%D1%80%D1%8B/9965409986" TargetMode="External"/><Relationship Id="rId5" Type="http://schemas.openxmlformats.org/officeDocument/2006/relationships/hyperlink" Target="https://kk.wikipedia.org/wiki/%D0%90%D1%80%D0%BD%D0%B0%D0%B9%D1%8B:%D0%9A%D1%96%D1%82%D0%B0%D0%BF_%D2%9B%D0%B0%D0%B9%D0%BD%D0%B0%D1%80%D0%BB%D0%B0%D1%80%D1%8B/9965822107" TargetMode="External"/><Relationship Id="rId4" Type="http://schemas.openxmlformats.org/officeDocument/2006/relationships/hyperlink" Target="https://kk.wikipedia.org/wiki/%D0%A2%D2%B1%D0%BB%D2%93%D0%B0"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kk.wikipedia.org/wiki/%D0%9F%D1%81%D0%B8%D1%85%D0%BE%D0%BB%D0%BE%D0%B3%D0%B8%D1%8F" TargetMode="External"/><Relationship Id="rId2" Type="http://schemas.openxmlformats.org/officeDocument/2006/relationships/hyperlink" Target="https://kk.wikipedia.org/wiki/%D0%90%D0%B4%D0%B0%D0%BC%D0%B3%D0%B5%D1%80%D1%88%D1%96%D0%BB%D1%96%D0%B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kk.wikipedia.org/wiki/%D0%AD%D1%82%D0%BD%D0%BE%D1%81" TargetMode="External"/><Relationship Id="rId2" Type="http://schemas.openxmlformats.org/officeDocument/2006/relationships/hyperlink" Target="https://kk.wikipedia.org/wiki/%D0%AD%D1%82%D0%BD%D0%BE%D0%BF%D1%81%D0%B8%D1%85%D0%BE%D0%BB%D0%BE%D0%B3%D0%B8%D1%8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kk.wikipedia.org/wiki/%D0%9F%D1%81%D0%B8%D1%85%D0%BE%D0%BB%D0%BE%D0%B3%D0%B8%D1%8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0%97%D0%B8%D1%8F%D1%82%D1%82%D1%8B%D0%BB%D1%8B%D2%9B_%D0%BA%D0%BE%D1%8D%D1%84%D1%84%D0%B8%D1%86%D0%B8%D0%B5%D0%BD%D1%82%D1%96_IQ" TargetMode="External"/><Relationship Id="rId2" Type="http://schemas.openxmlformats.org/officeDocument/2006/relationships/hyperlink" Target="https://kk.wikipedia.org/wiki/%D0%94%D2%AF%D0%BD%D0%B8%D0%B5%D1%82%D0%B0%D0%BD%D1%8B%D0%BC"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kk.wikipedia.org/wiki/%D0%A2%D2%B1%D0%BB%D2%93%D0%B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2564904"/>
            <a:ext cx="7772400" cy="1828800"/>
          </a:xfrm>
        </p:spPr>
        <p:txBody>
          <a:bodyPr>
            <a:noAutofit/>
          </a:bodyPr>
          <a:lstStyle/>
          <a:p>
            <a:r>
              <a:rPr lang="kk-KZ" sz="3200" dirty="0" smtClean="0">
                <a:solidFill>
                  <a:srgbClr val="FF0000"/>
                </a:solidFill>
              </a:rPr>
              <a:t>Заманауи басқару психологиясындағы тұлға түсінігі. Тұлға теориялары және оны басқару тәжірибесінде қолдану мүмкіндіктері.</a:t>
            </a:r>
            <a:endParaRPr lang="ru-RU" sz="3200" dirty="0">
              <a:solidFill>
                <a:srgbClr val="FF0000"/>
              </a:solidFill>
            </a:endParaRPr>
          </a:p>
        </p:txBody>
      </p:sp>
      <p:sp>
        <p:nvSpPr>
          <p:cNvPr id="3" name="Подзаголовок 2"/>
          <p:cNvSpPr>
            <a:spLocks noGrp="1"/>
          </p:cNvSpPr>
          <p:nvPr>
            <p:ph type="subTitle" idx="1"/>
          </p:nvPr>
        </p:nvSpPr>
        <p:spPr>
          <a:xfrm>
            <a:off x="827584" y="4869160"/>
            <a:ext cx="7772400" cy="914400"/>
          </a:xfrm>
        </p:spPr>
        <p:txBody>
          <a:bodyPr/>
          <a:lstStyle/>
          <a:p>
            <a:endParaRPr lang="ru-RU" dirty="0" smtClean="0">
              <a:solidFill>
                <a:srgbClr val="FF0000"/>
              </a:solidFill>
            </a:endParaRPr>
          </a:p>
          <a:p>
            <a:endParaRPr lang="ru-RU" dirty="0">
              <a:solidFill>
                <a:srgbClr val="FF0000"/>
              </a:solidFill>
            </a:endParaRPr>
          </a:p>
        </p:txBody>
      </p:sp>
      <p:pic>
        <p:nvPicPr>
          <p:cNvPr id="28674" name="Picture 2" descr="Home"/>
          <p:cNvPicPr>
            <a:picLocks noChangeAspect="1" noChangeArrowheads="1"/>
          </p:cNvPicPr>
          <p:nvPr/>
        </p:nvPicPr>
        <p:blipFill>
          <a:blip r:embed="rId2"/>
          <a:srcRect/>
          <a:stretch>
            <a:fillRect/>
          </a:stretch>
        </p:blipFill>
        <p:spPr bwMode="auto">
          <a:xfrm>
            <a:off x="755576" y="476672"/>
            <a:ext cx="6238875" cy="135732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smtClean="0"/>
              <a:t>Тұлғаны зерттеудегі теориялар мен ықпалдар.</a:t>
            </a:r>
            <a:r>
              <a:rPr lang="ru-RU" dirty="0" smtClean="0"/>
              <a:t/>
            </a:r>
            <a:br>
              <a:rPr lang="ru-RU" dirty="0" smtClean="0"/>
            </a:br>
            <a:endParaRPr lang="ru-RU" dirty="0"/>
          </a:p>
        </p:txBody>
      </p:sp>
      <p:sp>
        <p:nvSpPr>
          <p:cNvPr id="3" name="Содержимое 2"/>
          <p:cNvSpPr>
            <a:spLocks noGrp="1"/>
          </p:cNvSpPr>
          <p:nvPr>
            <p:ph idx="1"/>
          </p:nvPr>
        </p:nvSpPr>
        <p:spPr/>
        <p:txBody>
          <a:bodyPr>
            <a:normAutofit lnSpcReduction="10000"/>
          </a:bodyPr>
          <a:lstStyle/>
          <a:p>
            <a:r>
              <a:rPr lang="kk-KZ" dirty="0" smtClean="0"/>
              <a:t>Тұлғаның психологиялық теорияларында тұлғаның табиғатын түсіндіретін өзара бір-бірін толықтыратын екі ықпал бар. Біріншісінде тұлға субъектінің мінез-құлық ерекшеліктері мен интрапсихикалық қасиеттердің автономды жүйесі, уникалды деп анықтайды, ол жүйеге мінезі, қабілеттері, түсініктері, құндылыққа бағдарлануы мен концепциялары кіреді.</a:t>
            </a:r>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r>
              <a:rPr lang="kk-KZ" dirty="0" smtClean="0"/>
              <a:t>Екінші ықпалда тұлға болу үшін интерперсоналды кеңістікке қосылуы керек, басқа адамдармен белсенді саналы әлеуметтік қатынастар құрады, яғни тұлға ол интерпсихикалық байланыстары мен адамның өзара қатынастары. Тұлғаның интерпсихикалық компонентіне шоғырланған Л.Хьел,  Д.Зиглер оны ғылыми зерттеудің келесі аспектілерін көрсетеді:</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10000"/>
          </a:bodyPr>
          <a:lstStyle/>
          <a:p>
            <a:r>
              <a:rPr lang="kk-KZ" dirty="0" smtClean="0"/>
              <a:t>Тұлғаның кез келген теориясы мына сұраққа жауап беру үшін жасалған. Тұлғаның құрылысы оны құрайтын элементтер қандай? Адамның істерін қандай мотивтер бағыттайды? Адамның тұлға болуын не детерминациялайды, оның өсуін не қамтамасыз етеді, не кедергі келтіреді? Тұлғалық дамуда қандай факторлар аномалияны шақырады? Психикалық денсаулықты бағалау критерийі мен шарты қандай?</a:t>
            </a:r>
            <a:endParaRPr lang="ru-RU" dirty="0" smtClean="0"/>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a:bodyPr>
          <a:lstStyle/>
          <a:p>
            <a:r>
              <a:rPr lang="kk-KZ" dirty="0" smtClean="0"/>
              <a:t>Тұлғаның өзіндік тиімділігін көтеру үшін және позитивті өзгерту үшін оларды не камтамасыз етеді? Д.Мацумото әртүрлі теорияларды жалпылап, оларды біріктіретін жағдай ол сыртқы ситуациялардан тәуелсіз орнықтылық мәселесі деді. Альтернативті ықпал былай айтады: тұлға тек әлеуметтік байланыстары мен тұлға аралық қатынастардың жүйелері арқылы ғана адекватты түсініледі.</a:t>
            </a: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lnSpcReduction="10000"/>
          </a:bodyPr>
          <a:lstStyle/>
          <a:p>
            <a:r>
              <a:rPr lang="kk-KZ" dirty="0" smtClean="0"/>
              <a:t>Тұлғалық белсенділік теориясы бойынша А.В.Петровский интраиндивидуалдымен қатар тұлға аралық өзара әрекеттің «индивидуалдылықтың айналасындағы кеңістік» ретінде белсенділіктің интериндивидуалды сферасы да бөлініп алынады. А.В.Петровский бойынша тұлғаның белгілі бір қырларын бекіту индивидтің сол бірлестікке қосылу механизміне бағынады.</a:t>
            </a:r>
            <a:endParaRPr lang="ru-RU" dirty="0" smtClean="0"/>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r>
              <a:rPr lang="kk-KZ" dirty="0" smtClean="0"/>
              <a:t>Тұлға ретінде дамып және қалыптасып адам тек жағымды сапаларды ғана емес кемшіліктерді де меңгереді. Бір теорияда әрі жағымды әрі жағымсыз өзгерулердің үйлесу варианттарын келтіру мүмкін емес. Сондықтанда Э.Эриксон өзінің концепциясында тек тұлғаның екі даму сызығын көрсетті: нормалды және аномалды. Әрине олар дәл сондай болып таза күйде өмірде</a:t>
            </a:r>
            <a:r>
              <a:rPr lang="kk-KZ" baseline="-25000" dirty="0" smtClean="0"/>
              <a:t> </a:t>
            </a:r>
            <a:r>
              <a:rPr lang="kk-KZ" dirty="0" smtClean="0"/>
              <a:t>кездеспейді, алайда нақты көрсетілген ол жағдайлардан аралық варианттарды адамның тұлғалық дамуында көруге болады.</a:t>
            </a:r>
            <a:endParaRPr lang="ru-RU" dirty="0" smtClean="0"/>
          </a:p>
          <a:p>
            <a:r>
              <a:rPr lang="kk-KZ" dirty="0" smtClean="0"/>
              <a:t> </a:t>
            </a:r>
            <a:endParaRPr lang="ru-RU" dirty="0" smtClean="0"/>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0" dirty="0" err="1" smtClean="0"/>
              <a:t>Дереккөздер</a:t>
            </a:r>
            <a:r>
              <a:rPr lang="ru-RU" b="0" dirty="0" smtClean="0"/>
              <a:t/>
            </a:r>
            <a:br>
              <a:rPr lang="ru-RU" b="0" dirty="0" smtClean="0"/>
            </a:br>
            <a:endParaRPr lang="ru-RU" dirty="0"/>
          </a:p>
        </p:txBody>
      </p:sp>
      <p:sp>
        <p:nvSpPr>
          <p:cNvPr id="3" name="Содержимое 2"/>
          <p:cNvSpPr>
            <a:spLocks noGrp="1"/>
          </p:cNvSpPr>
          <p:nvPr>
            <p:ph idx="1"/>
          </p:nvPr>
        </p:nvSpPr>
        <p:spPr/>
        <p:txBody>
          <a:bodyPr>
            <a:normAutofit fontScale="92500" lnSpcReduction="20000"/>
          </a:bodyPr>
          <a:lstStyle/>
          <a:p>
            <a:r>
              <a:rPr lang="ru-RU" dirty="0" err="1" smtClean="0"/>
              <a:t>«Қазақстан»: Ұлттық </a:t>
            </a:r>
            <a:r>
              <a:rPr lang="ru-RU" dirty="0" smtClean="0"/>
              <a:t>энциклопедия / Бас редактор Ә. </a:t>
            </a:r>
            <a:r>
              <a:rPr lang="ru-RU" dirty="0" err="1" smtClean="0"/>
              <a:t>Нысанбаев</a:t>
            </a:r>
            <a:r>
              <a:rPr lang="ru-RU" dirty="0" smtClean="0"/>
              <a:t> – </a:t>
            </a:r>
            <a:r>
              <a:rPr lang="ru-RU" dirty="0" err="1" smtClean="0"/>
              <a:t>Алматы</a:t>
            </a:r>
            <a:r>
              <a:rPr lang="ru-RU" dirty="0" smtClean="0"/>
              <a:t> </a:t>
            </a:r>
            <a:r>
              <a:rPr lang="ru-RU" dirty="0" err="1" smtClean="0"/>
              <a:t>«</a:t>
            </a:r>
            <a:r>
              <a:rPr lang="ru-RU" dirty="0" err="1" smtClean="0">
                <a:hlinkClick r:id="rId2" tooltip="Қазақ энциклопедиясы"/>
              </a:rPr>
              <a:t>Қазақ энциклопедиясы</a:t>
            </a:r>
            <a:r>
              <a:rPr lang="ru-RU" dirty="0" smtClean="0">
                <a:hlinkClick r:id="rId2" tooltip="Қазақ энциклопедиясы"/>
              </a:rPr>
              <a:t>»</a:t>
            </a:r>
            <a:r>
              <a:rPr lang="ru-RU" dirty="0" smtClean="0"/>
              <a:t> Бас </a:t>
            </a:r>
            <a:r>
              <a:rPr lang="ru-RU" dirty="0" err="1" smtClean="0"/>
              <a:t>редакциясы</a:t>
            </a:r>
            <a:r>
              <a:rPr lang="ru-RU" dirty="0" smtClean="0"/>
              <a:t>, 1998 </a:t>
            </a:r>
            <a:r>
              <a:rPr lang="en-US" dirty="0" smtClean="0">
                <a:hlinkClick r:id="rId3"/>
              </a:rPr>
              <a:t>ISBN 5-89800-123-9</a:t>
            </a:r>
            <a:r>
              <a:rPr lang="en-US" dirty="0" smtClean="0"/>
              <a:t>, VIII </a:t>
            </a:r>
            <a:r>
              <a:rPr lang="ru-RU" dirty="0" smtClean="0"/>
              <a:t>том</a:t>
            </a:r>
          </a:p>
          <a:p>
            <a:r>
              <a:rPr lang="ru-RU" dirty="0" err="1" smtClean="0">
                <a:hlinkClick r:id="rId4"/>
              </a:rPr>
              <a:t>Жоғарыға көтеріліңіз↑</a:t>
            </a:r>
            <a:r>
              <a:rPr lang="ru-RU" dirty="0" err="1" smtClean="0"/>
              <a:t> Биекенов</a:t>
            </a:r>
            <a:r>
              <a:rPr lang="ru-RU" dirty="0" smtClean="0"/>
              <a:t> К., </a:t>
            </a:r>
            <a:r>
              <a:rPr lang="ru-RU" dirty="0" err="1" smtClean="0"/>
              <a:t>Садырова</a:t>
            </a:r>
            <a:r>
              <a:rPr lang="ru-RU" dirty="0" smtClean="0"/>
              <a:t> М. </a:t>
            </a:r>
            <a:r>
              <a:rPr lang="ru-RU" dirty="0" err="1" smtClean="0"/>
              <a:t>Әлеуметтанудың түсіндірме сөздігі.</a:t>
            </a:r>
            <a:r>
              <a:rPr lang="ru-RU" dirty="0" smtClean="0"/>
              <a:t> — </a:t>
            </a:r>
            <a:r>
              <a:rPr lang="ru-RU" dirty="0" err="1" smtClean="0"/>
              <a:t>Алматы</a:t>
            </a:r>
            <a:r>
              <a:rPr lang="ru-RU" dirty="0" smtClean="0"/>
              <a:t>: </a:t>
            </a:r>
            <a:r>
              <a:rPr lang="ru-RU" dirty="0" err="1" smtClean="0"/>
              <a:t>Сөздік-Словарь, </a:t>
            </a:r>
            <a:r>
              <a:rPr lang="ru-RU" dirty="0" smtClean="0"/>
              <a:t>2007. — 344 бет. </a:t>
            </a:r>
            <a:r>
              <a:rPr lang="en-US" dirty="0" smtClean="0">
                <a:hlinkClick r:id="rId5"/>
              </a:rPr>
              <a:t>ISBN 9965-822-10-7</a:t>
            </a:r>
            <a:endParaRPr lang="en-US" dirty="0" smtClean="0"/>
          </a:p>
          <a:p>
            <a:r>
              <a:rPr lang="ru-RU" dirty="0" err="1" smtClean="0">
                <a:hlinkClick r:id="rId4"/>
              </a:rPr>
              <a:t>Жоғарыға көтеріліңіз↑</a:t>
            </a:r>
            <a:r>
              <a:rPr lang="ru-RU" dirty="0" err="1" smtClean="0"/>
              <a:t> Жантану</a:t>
            </a:r>
            <a:r>
              <a:rPr lang="ru-RU" dirty="0" smtClean="0"/>
              <a:t> </a:t>
            </a:r>
            <a:r>
              <a:rPr lang="ru-RU" dirty="0" err="1" smtClean="0"/>
              <a:t>атауларының түсіндірме сөздігі.</a:t>
            </a:r>
            <a:r>
              <a:rPr lang="ru-RU" dirty="0" smtClean="0"/>
              <a:t> — </a:t>
            </a:r>
            <a:r>
              <a:rPr lang="ru-RU" dirty="0" err="1" smtClean="0"/>
              <a:t>Алматы</a:t>
            </a:r>
            <a:r>
              <a:rPr lang="ru-RU" dirty="0" smtClean="0"/>
              <a:t>: </a:t>
            </a:r>
            <a:r>
              <a:rPr lang="ru-RU" dirty="0" err="1" smtClean="0"/>
              <a:t>"Сөздік-Словарь", </a:t>
            </a:r>
            <a:r>
              <a:rPr lang="ru-RU" dirty="0" smtClean="0"/>
              <a:t>2006. - 384 бет. </a:t>
            </a:r>
            <a:r>
              <a:rPr lang="en-US" u="sng" dirty="0" smtClean="0">
                <a:hlinkClick r:id="rId6"/>
              </a:rPr>
              <a:t>ISBN 9965-409-98-6</a:t>
            </a:r>
            <a:endParaRPr lang="en-US" dirty="0" smtClean="0"/>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dirty="0"/>
              <a:t>Тұлға</a:t>
            </a:r>
            <a:br>
              <a:rPr lang="kk-KZ" dirty="0"/>
            </a:br>
            <a:endParaRPr lang="ru-RU" dirty="0"/>
          </a:p>
        </p:txBody>
      </p:sp>
      <p:sp>
        <p:nvSpPr>
          <p:cNvPr id="3" name="Содержимое 2"/>
          <p:cNvSpPr>
            <a:spLocks noGrp="1"/>
          </p:cNvSpPr>
          <p:nvPr>
            <p:ph idx="1"/>
          </p:nvPr>
        </p:nvSpPr>
        <p:spPr/>
        <p:txBody>
          <a:bodyPr>
            <a:normAutofit fontScale="92500" lnSpcReduction="10000"/>
          </a:bodyPr>
          <a:lstStyle/>
          <a:p>
            <a:r>
              <a:rPr lang="ru-RU" b="1" dirty="0" err="1"/>
              <a:t>Тұлға</a:t>
            </a:r>
            <a:r>
              <a:rPr lang="ru-RU" dirty="0" err="1"/>
              <a:t> </a:t>
            </a:r>
            <a:r>
              <a:rPr lang="ru-RU" dirty="0"/>
              <a:t>— </a:t>
            </a:r>
            <a:r>
              <a:rPr lang="ru-RU" dirty="0" err="1"/>
              <a:t>жеке</a:t>
            </a:r>
            <a:r>
              <a:rPr lang="ru-RU" dirty="0"/>
              <a:t> </a:t>
            </a:r>
            <a:r>
              <a:rPr lang="ru-RU" dirty="0" err="1"/>
              <a:t>адамның өзіндік </a:t>
            </a:r>
            <a:r>
              <a:rPr lang="ru-RU" dirty="0" err="1">
                <a:hlinkClick r:id="rId2" tooltip="Адамгершілік"/>
              </a:rPr>
              <a:t>адамгершілік</a:t>
            </a:r>
            <a:r>
              <a:rPr lang="ru-RU" dirty="0"/>
              <a:t>, </a:t>
            </a:r>
            <a:r>
              <a:rPr lang="ru-RU" dirty="0" err="1"/>
              <a:t>әлеуметтік, </a:t>
            </a:r>
            <a:r>
              <a:rPr lang="ru-RU" dirty="0" err="1">
                <a:hlinkClick r:id="rId3" tooltip="Психология"/>
              </a:rPr>
              <a:t>психологиялық</a:t>
            </a:r>
            <a:r>
              <a:rPr lang="ru-RU" dirty="0" err="1"/>
              <a:t> қырларын ашып</a:t>
            </a:r>
            <a:r>
              <a:rPr lang="ru-RU" dirty="0"/>
              <a:t>, </a:t>
            </a:r>
            <a:r>
              <a:rPr lang="ru-RU" dirty="0" err="1"/>
              <a:t>адамды</a:t>
            </a:r>
            <a:r>
              <a:rPr lang="ru-RU" dirty="0"/>
              <a:t> </a:t>
            </a:r>
            <a:r>
              <a:rPr lang="ru-RU" dirty="0" err="1"/>
              <a:t>саналы</a:t>
            </a:r>
            <a:r>
              <a:rPr lang="ru-RU" dirty="0"/>
              <a:t> </a:t>
            </a:r>
            <a:r>
              <a:rPr lang="ru-RU" dirty="0" err="1"/>
              <a:t>іс-әрекет иесі</a:t>
            </a:r>
            <a:r>
              <a:rPr lang="ru-RU" dirty="0"/>
              <a:t> </a:t>
            </a:r>
            <a:r>
              <a:rPr lang="ru-RU" dirty="0" err="1"/>
              <a:t>және қоғам мүшесі ретінде</a:t>
            </a:r>
            <a:r>
              <a:rPr lang="ru-RU" dirty="0"/>
              <a:t> </a:t>
            </a:r>
            <a:r>
              <a:rPr lang="ru-RU" dirty="0" err="1"/>
              <a:t>жан-жақты сипаттайтын</a:t>
            </a:r>
            <a:r>
              <a:rPr lang="ru-RU" dirty="0"/>
              <a:t> </a:t>
            </a:r>
            <a:r>
              <a:rPr lang="ru-RU" dirty="0" err="1"/>
              <a:t>ұғым.</a:t>
            </a:r>
            <a:r>
              <a:rPr lang="ru-RU" dirty="0"/>
              <a:t> </a:t>
            </a:r>
            <a:r>
              <a:rPr lang="en-US" dirty="0"/>
              <a:t>A</a:t>
            </a:r>
            <a:r>
              <a:rPr lang="ru-RU" dirty="0" err="1"/>
              <a:t>дамның әлеуметтік қасиеттерінің жиынтығы, қоғамның </a:t>
            </a:r>
            <a:r>
              <a:rPr lang="ru-RU" dirty="0"/>
              <a:t>даму </a:t>
            </a:r>
            <a:r>
              <a:rPr lang="ru-RU" dirty="0" err="1"/>
              <a:t>жемісі</a:t>
            </a:r>
            <a:r>
              <a:rPr lang="ru-RU" dirty="0"/>
              <a:t> </a:t>
            </a:r>
            <a:r>
              <a:rPr lang="ru-RU" dirty="0" err="1"/>
              <a:t>және белсенді</a:t>
            </a:r>
            <a:r>
              <a:rPr lang="ru-RU" dirty="0"/>
              <a:t> </a:t>
            </a:r>
            <a:r>
              <a:rPr lang="ru-RU" dirty="0" err="1"/>
              <a:t>қызмет ету</a:t>
            </a:r>
            <a:r>
              <a:rPr lang="ru-RU" dirty="0"/>
              <a:t> мен </a:t>
            </a:r>
            <a:r>
              <a:rPr lang="ru-RU" dirty="0" err="1"/>
              <a:t>қарым-қатынас орнату</a:t>
            </a:r>
            <a:r>
              <a:rPr lang="ru-RU" dirty="0"/>
              <a:t> </a:t>
            </a:r>
            <a:r>
              <a:rPr lang="ru-RU" dirty="0" err="1"/>
              <a:t>арқылы жеке</a:t>
            </a:r>
            <a:r>
              <a:rPr lang="ru-RU" dirty="0"/>
              <a:t> </a:t>
            </a:r>
            <a:r>
              <a:rPr lang="ru-RU" dirty="0" err="1"/>
              <a:t>адамды</a:t>
            </a:r>
            <a:r>
              <a:rPr lang="ru-RU" dirty="0"/>
              <a:t> </a:t>
            </a:r>
            <a:r>
              <a:rPr lang="ru-RU" dirty="0" err="1"/>
              <a:t>әлеуметтік қатынастар жүйесіне енгізудің жемісі</a:t>
            </a:r>
            <a:r>
              <a:rPr lang="ru-RU"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Философиялық түсінік бойынша</a:t>
            </a:r>
            <a:r>
              <a:rPr lang="ru-RU" dirty="0"/>
              <a:t/>
            </a:r>
            <a:br>
              <a:rPr lang="ru-RU" dirty="0"/>
            </a:br>
            <a:endParaRPr lang="ru-RU" dirty="0"/>
          </a:p>
        </p:txBody>
      </p:sp>
      <p:sp>
        <p:nvSpPr>
          <p:cNvPr id="3" name="Содержимое 2"/>
          <p:cNvSpPr>
            <a:spLocks noGrp="1"/>
          </p:cNvSpPr>
          <p:nvPr>
            <p:ph idx="1"/>
          </p:nvPr>
        </p:nvSpPr>
        <p:spPr/>
        <p:txBody>
          <a:bodyPr>
            <a:normAutofit fontScale="70000" lnSpcReduction="20000"/>
          </a:bodyPr>
          <a:lstStyle/>
          <a:p>
            <a:r>
              <a:rPr lang="ru-RU" dirty="0" err="1"/>
              <a:t>Тұлға философиялық тұрғыда адамды</a:t>
            </a:r>
            <a:r>
              <a:rPr lang="ru-RU" dirty="0"/>
              <a:t> “</a:t>
            </a:r>
            <a:r>
              <a:rPr lang="ru-RU" dirty="0" err="1"/>
              <a:t>адам</a:t>
            </a:r>
            <a:r>
              <a:rPr lang="ru-RU" dirty="0"/>
              <a:t>” </a:t>
            </a:r>
            <a:r>
              <a:rPr lang="ru-RU" dirty="0" err="1"/>
              <a:t>ретінде</a:t>
            </a:r>
            <a:r>
              <a:rPr lang="ru-RU" dirty="0"/>
              <a:t> </a:t>
            </a:r>
            <a:r>
              <a:rPr lang="ru-RU" dirty="0" err="1"/>
              <a:t>тануға, яғни оның рухани-адамгершілік</a:t>
            </a:r>
            <a:r>
              <a:rPr lang="ru-RU" dirty="0"/>
              <a:t>, </a:t>
            </a:r>
            <a:r>
              <a:rPr lang="ru-RU" dirty="0" err="1"/>
              <a:t>ділдік</a:t>
            </a:r>
            <a:r>
              <a:rPr lang="ru-RU" dirty="0"/>
              <a:t>, </a:t>
            </a:r>
            <a:r>
              <a:rPr lang="ru-RU" dirty="0" err="1"/>
              <a:t>мәдени қырларына </a:t>
            </a:r>
            <a:r>
              <a:rPr lang="ru-RU" dirty="0"/>
              <a:t>баса </a:t>
            </a:r>
            <a:r>
              <a:rPr lang="ru-RU" dirty="0" err="1"/>
              <a:t>назар</a:t>
            </a:r>
            <a:r>
              <a:rPr lang="ru-RU" dirty="0"/>
              <a:t> </a:t>
            </a:r>
            <a:r>
              <a:rPr lang="ru-RU" dirty="0" err="1"/>
              <a:t>аударумен</a:t>
            </a:r>
            <a:r>
              <a:rPr lang="ru-RU" dirty="0"/>
              <a:t> </a:t>
            </a:r>
            <a:r>
              <a:rPr lang="ru-RU" dirty="0" err="1"/>
              <a:t>пайымдалады</a:t>
            </a:r>
            <a:r>
              <a:rPr lang="ru-RU" dirty="0"/>
              <a:t>. Психология </a:t>
            </a:r>
            <a:r>
              <a:rPr lang="ru-RU" dirty="0" err="1"/>
              <a:t>тұлғаның өзіне тән күш-жігерін</a:t>
            </a:r>
            <a:r>
              <a:rPr lang="ru-RU" dirty="0"/>
              <a:t>, </a:t>
            </a:r>
            <a:r>
              <a:rPr lang="ru-RU" dirty="0" err="1"/>
              <a:t>мінез-құлқын</a:t>
            </a:r>
            <a:r>
              <a:rPr lang="ru-RU" dirty="0"/>
              <a:t>, </a:t>
            </a:r>
            <a:r>
              <a:rPr lang="ru-RU" dirty="0" err="1"/>
              <a:t>психо-физиология</a:t>
            </a:r>
            <a:r>
              <a:rPr lang="ru-RU" dirty="0"/>
              <a:t> </a:t>
            </a:r>
            <a:r>
              <a:rPr lang="ru-RU" dirty="0" err="1"/>
              <a:t>ерекшеліктерін</a:t>
            </a:r>
            <a:r>
              <a:rPr lang="ru-RU" dirty="0"/>
              <a:t> </a:t>
            </a:r>
            <a:r>
              <a:rPr lang="ru-RU" dirty="0" err="1"/>
              <a:t>зерттейді</a:t>
            </a:r>
            <a:r>
              <a:rPr lang="ru-RU" dirty="0"/>
              <a:t>. </a:t>
            </a:r>
            <a:r>
              <a:rPr lang="ru-RU" dirty="0" err="1"/>
              <a:t>Социологияда</a:t>
            </a:r>
            <a:r>
              <a:rPr lang="ru-RU" dirty="0"/>
              <a:t> </a:t>
            </a:r>
            <a:r>
              <a:rPr lang="ru-RU" dirty="0" err="1"/>
              <a:t>тұлға қоғам мүшесі ретінде</a:t>
            </a:r>
            <a:r>
              <a:rPr lang="ru-RU" dirty="0"/>
              <a:t> </a:t>
            </a:r>
            <a:r>
              <a:rPr lang="ru-RU" dirty="0" err="1"/>
              <a:t>қарастырылып, оның әлеуметтік қырлары, саналы</a:t>
            </a:r>
            <a:r>
              <a:rPr lang="ru-RU" dirty="0"/>
              <a:t> </a:t>
            </a:r>
            <a:r>
              <a:rPr lang="ru-RU" dirty="0" err="1"/>
              <a:t>қоғамдық әрекеті жан-жақты зерттеледі</a:t>
            </a:r>
            <a:r>
              <a:rPr lang="ru-RU" dirty="0"/>
              <a:t>. </a:t>
            </a:r>
            <a:r>
              <a:rPr lang="ru-RU" dirty="0" err="1"/>
              <a:t>Қоғамдық-гуманитарлық ғылымдар саласының қай-қайсында болсын</a:t>
            </a:r>
            <a:r>
              <a:rPr lang="ru-RU" dirty="0"/>
              <a:t> </a:t>
            </a:r>
            <a:r>
              <a:rPr lang="ru-RU" dirty="0" err="1"/>
              <a:t>адам</a:t>
            </a:r>
            <a:r>
              <a:rPr lang="ru-RU" dirty="0"/>
              <a:t> </a:t>
            </a:r>
            <a:r>
              <a:rPr lang="ru-RU" dirty="0" err="1"/>
              <a:t>орталық мәселе болғандықтан олар</a:t>
            </a:r>
            <a:r>
              <a:rPr lang="ru-RU" dirty="0"/>
              <a:t> </a:t>
            </a:r>
            <a:r>
              <a:rPr lang="ru-RU" dirty="0" err="1"/>
              <a:t>тұлға ұғымын ортақ қолданып, әрқайсысы әр қырынан зерттеп-таниды</a:t>
            </a:r>
            <a:r>
              <a:rPr lang="ru-RU" dirty="0"/>
              <a:t> </a:t>
            </a:r>
            <a:r>
              <a:rPr lang="ru-RU" dirty="0" err="1"/>
              <a:t>және </a:t>
            </a:r>
            <a:r>
              <a:rPr lang="ru-RU" dirty="0"/>
              <a:t>осы </a:t>
            </a:r>
            <a:r>
              <a:rPr lang="ru-RU" dirty="0" err="1"/>
              <a:t>ғылым салаларының зерттеу</a:t>
            </a:r>
            <a:r>
              <a:rPr lang="ru-RU" dirty="0"/>
              <a:t> </a:t>
            </a:r>
            <a:r>
              <a:rPr lang="ru-RU" dirty="0" err="1"/>
              <a:t>нәтижелерінің өзара ықпалдастығы </a:t>
            </a:r>
            <a:r>
              <a:rPr lang="ru-RU" dirty="0"/>
              <a:t>мен </a:t>
            </a:r>
            <a:r>
              <a:rPr lang="ru-RU" dirty="0" err="1"/>
              <a:t>бір-біріне</a:t>
            </a:r>
            <a:r>
              <a:rPr lang="ru-RU" dirty="0"/>
              <a:t> </a:t>
            </a:r>
            <a:r>
              <a:rPr lang="ru-RU" dirty="0" err="1"/>
              <a:t>әсері </a:t>
            </a:r>
            <a:r>
              <a:rPr lang="ru-RU" dirty="0"/>
              <a:t>бар. </a:t>
            </a:r>
            <a:r>
              <a:rPr lang="ru-RU" dirty="0" err="1"/>
              <a:t>Әр ғылым саласы</a:t>
            </a:r>
            <a:r>
              <a:rPr lang="ru-RU" dirty="0"/>
              <a:t> </a:t>
            </a:r>
            <a:r>
              <a:rPr lang="ru-RU" dirty="0" err="1"/>
              <a:t>тұлға сөзіне өзіне тән танымдық-ұғымдық мағына сыйғызады.</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a:t>Психологиялық түсінік бойынша</a:t>
            </a:r>
            <a:r>
              <a:rPr lang="ru-RU" dirty="0"/>
              <a:t/>
            </a:r>
            <a:br>
              <a:rPr lang="ru-RU" dirty="0"/>
            </a:br>
            <a:endParaRPr lang="ru-RU" dirty="0"/>
          </a:p>
        </p:txBody>
      </p:sp>
      <p:sp>
        <p:nvSpPr>
          <p:cNvPr id="3" name="Содержимое 2"/>
          <p:cNvSpPr>
            <a:spLocks noGrp="1"/>
          </p:cNvSpPr>
          <p:nvPr>
            <p:ph idx="1"/>
          </p:nvPr>
        </p:nvSpPr>
        <p:spPr/>
        <p:txBody>
          <a:bodyPr>
            <a:normAutofit fontScale="92500" lnSpcReduction="10000"/>
          </a:bodyPr>
          <a:lstStyle/>
          <a:p>
            <a:r>
              <a:rPr lang="ru-RU" dirty="0" err="1"/>
              <a:t>Тұлға психологияда</a:t>
            </a:r>
            <a:r>
              <a:rPr lang="ru-RU" dirty="0"/>
              <a:t> </a:t>
            </a:r>
            <a:r>
              <a:rPr lang="ru-RU" dirty="0" err="1"/>
              <a:t>өзінің өмір жолын</a:t>
            </a:r>
            <a:r>
              <a:rPr lang="ru-RU" dirty="0"/>
              <a:t> </a:t>
            </a:r>
            <a:r>
              <a:rPr lang="ru-RU" dirty="0" err="1"/>
              <a:t>белгілей</a:t>
            </a:r>
            <a:r>
              <a:rPr lang="ru-RU" dirty="0"/>
              <a:t> </a:t>
            </a:r>
            <a:r>
              <a:rPr lang="ru-RU" dirty="0" err="1"/>
              <a:t>алатын</a:t>
            </a:r>
            <a:r>
              <a:rPr lang="ru-RU" dirty="0"/>
              <a:t>, </a:t>
            </a:r>
            <a:r>
              <a:rPr lang="ru-RU" dirty="0" err="1"/>
              <a:t>қайталанбас даралық ерекшелігін</a:t>
            </a:r>
            <a:r>
              <a:rPr lang="ru-RU" dirty="0"/>
              <a:t> </a:t>
            </a:r>
            <a:r>
              <a:rPr lang="ru-RU" dirty="0" err="1"/>
              <a:t>сезінетін</a:t>
            </a:r>
            <a:r>
              <a:rPr lang="ru-RU" dirty="0"/>
              <a:t> субъект. </a:t>
            </a:r>
            <a:r>
              <a:rPr lang="ru-RU" dirty="0" err="1"/>
              <a:t>Тұлға адам</a:t>
            </a:r>
            <a:r>
              <a:rPr lang="ru-RU" dirty="0"/>
              <a:t> </a:t>
            </a:r>
            <a:r>
              <a:rPr lang="ru-RU" dirty="0" err="1"/>
              <a:t>ұғымынан гөрі нақты мағынаға ие</a:t>
            </a:r>
            <a:r>
              <a:rPr lang="ru-RU" dirty="0"/>
              <a:t>. </a:t>
            </a:r>
            <a:r>
              <a:rPr lang="ru-RU" dirty="0" err="1"/>
              <a:t>Өйткені адам</a:t>
            </a:r>
            <a:r>
              <a:rPr lang="ru-RU" dirty="0"/>
              <a:t> </a:t>
            </a:r>
            <a:r>
              <a:rPr lang="ru-RU" dirty="0" err="1"/>
              <a:t>тұлғалық сипатты</a:t>
            </a:r>
            <a:r>
              <a:rPr lang="ru-RU" dirty="0"/>
              <a:t> </a:t>
            </a:r>
            <a:r>
              <a:rPr lang="ru-RU" dirty="0" err="1"/>
              <a:t>иелену</a:t>
            </a:r>
            <a:r>
              <a:rPr lang="ru-RU" dirty="0"/>
              <a:t> </a:t>
            </a:r>
            <a:r>
              <a:rPr lang="ru-RU" dirty="0" err="1"/>
              <a:t>үшін өз “менің” өзге </a:t>
            </a:r>
            <a:r>
              <a:rPr lang="ru-RU" dirty="0"/>
              <a:t>“</a:t>
            </a:r>
            <a:r>
              <a:rPr lang="ru-RU" dirty="0" err="1"/>
              <a:t>меннен</a:t>
            </a:r>
            <a:r>
              <a:rPr lang="ru-RU" dirty="0"/>
              <a:t>” </a:t>
            </a:r>
            <a:r>
              <a:rPr lang="ru-RU" dirty="0" err="1"/>
              <a:t>ажыратып</a:t>
            </a:r>
            <a:r>
              <a:rPr lang="ru-RU" dirty="0"/>
              <a:t>, </a:t>
            </a:r>
            <a:r>
              <a:rPr lang="ru-RU" dirty="0" err="1"/>
              <a:t>есейіп</a:t>
            </a:r>
            <a:r>
              <a:rPr lang="ru-RU" dirty="0"/>
              <a:t>, </a:t>
            </a:r>
            <a:r>
              <a:rPr lang="ru-RU" dirty="0" err="1"/>
              <a:t>өз бетінше</a:t>
            </a:r>
            <a:r>
              <a:rPr lang="ru-RU" dirty="0"/>
              <a:t> </a:t>
            </a:r>
            <a:r>
              <a:rPr lang="ru-RU" dirty="0" err="1"/>
              <a:t>дербес</a:t>
            </a:r>
            <a:r>
              <a:rPr lang="ru-RU" dirty="0"/>
              <a:t> </a:t>
            </a:r>
            <a:r>
              <a:rPr lang="ru-RU" dirty="0" err="1"/>
              <a:t>әрекет ету</a:t>
            </a:r>
            <a:r>
              <a:rPr lang="ru-RU" dirty="0"/>
              <a:t> </a:t>
            </a:r>
            <a:r>
              <a:rPr lang="ru-RU" dirty="0" err="1"/>
              <a:t>мүмкіндігін ашуы</a:t>
            </a:r>
            <a:r>
              <a:rPr lang="ru-RU" dirty="0"/>
              <a:t> </a:t>
            </a:r>
            <a:r>
              <a:rPr lang="ru-RU" dirty="0" err="1"/>
              <a:t>керек</a:t>
            </a:r>
            <a:r>
              <a:rPr lang="ru-RU" dirty="0"/>
              <a:t>. </a:t>
            </a:r>
            <a:r>
              <a:rPr lang="ru-RU" dirty="0" err="1"/>
              <a:t>Яғни, белгілі</a:t>
            </a:r>
            <a:r>
              <a:rPr lang="ru-RU" dirty="0"/>
              <a:t> </a:t>
            </a:r>
            <a:r>
              <a:rPr lang="ru-RU" dirty="0" err="1"/>
              <a:t>бір</a:t>
            </a:r>
            <a:r>
              <a:rPr lang="ru-RU" dirty="0"/>
              <a:t> </a:t>
            </a:r>
            <a:r>
              <a:rPr lang="ru-RU" dirty="0" err="1"/>
              <a:t>мәнді іспен</a:t>
            </a:r>
            <a:r>
              <a:rPr lang="ru-RU" dirty="0"/>
              <a:t> </a:t>
            </a:r>
            <a:r>
              <a:rPr lang="ru-RU" dirty="0" err="1"/>
              <a:t>айналысатын</a:t>
            </a:r>
            <a:r>
              <a:rPr lang="ru-RU" dirty="0"/>
              <a:t>, </a:t>
            </a:r>
            <a:r>
              <a:rPr lang="ru-RU" dirty="0" err="1"/>
              <a:t>азды-көпті білімі</a:t>
            </a:r>
            <a:r>
              <a:rPr lang="ru-RU" dirty="0"/>
              <a:t>, </a:t>
            </a:r>
            <a:r>
              <a:rPr lang="ru-RU" dirty="0" err="1"/>
              <a:t>өмірлік тәжірибесі, дүниетанымы </a:t>
            </a:r>
            <a:r>
              <a:rPr lang="ru-RU" dirty="0"/>
              <a:t>мен </a:t>
            </a:r>
            <a:r>
              <a:rPr lang="ru-RU" dirty="0" err="1"/>
              <a:t>сенімі</a:t>
            </a:r>
            <a:r>
              <a:rPr lang="ru-RU" dirty="0"/>
              <a:t> бар </a:t>
            </a:r>
            <a:r>
              <a:rPr lang="ru-RU" dirty="0" err="1"/>
              <a:t>адамды</a:t>
            </a:r>
            <a:r>
              <a:rPr lang="ru-RU" dirty="0"/>
              <a:t> </a:t>
            </a:r>
            <a:r>
              <a:rPr lang="ru-RU" dirty="0" err="1"/>
              <a:t>тұлға деп</a:t>
            </a:r>
            <a:r>
              <a:rPr lang="ru-RU" dirty="0"/>
              <a:t> </a:t>
            </a:r>
            <a:r>
              <a:rPr lang="ru-RU" dirty="0" err="1"/>
              <a:t>атайды</a:t>
            </a: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8229600" cy="5268931"/>
          </a:xfrm>
        </p:spPr>
        <p:txBody>
          <a:bodyPr>
            <a:normAutofit fontScale="92500" lnSpcReduction="20000"/>
          </a:bodyPr>
          <a:lstStyle/>
          <a:p>
            <a:r>
              <a:rPr lang="ru-RU" b="1" dirty="0" err="1"/>
              <a:t>Тұлғааралық қатынас</a:t>
            </a:r>
            <a:r>
              <a:rPr lang="ru-RU" dirty="0" err="1"/>
              <a:t> </a:t>
            </a:r>
            <a:r>
              <a:rPr lang="ru-RU" dirty="0"/>
              <a:t>— </a:t>
            </a:r>
            <a:r>
              <a:rPr lang="ru-RU" dirty="0" err="1">
                <a:hlinkClick r:id="rId2" tooltip="Этнопсихология"/>
              </a:rPr>
              <a:t>этнопсихологияда</a:t>
            </a:r>
            <a:r>
              <a:rPr lang="ru-RU" dirty="0"/>
              <a:t> </a:t>
            </a:r>
            <a:r>
              <a:rPr lang="ru-RU" dirty="0" err="1"/>
              <a:t>әрбір тайпаның, халықтың ұлттық дәстүрлерге байланысты</a:t>
            </a:r>
            <a:r>
              <a:rPr lang="ru-RU" dirty="0"/>
              <a:t> </a:t>
            </a:r>
            <a:r>
              <a:rPr lang="ru-RU" dirty="0" err="1"/>
              <a:t>әдет-ғұрыптары, салт-дәстүрлері және </a:t>
            </a:r>
            <a:r>
              <a:rPr lang="ru-RU" dirty="0"/>
              <a:t>т.б. </a:t>
            </a:r>
            <a:r>
              <a:rPr lang="ru-RU" dirty="0" err="1"/>
              <a:t>Тұлғааралық қатынас әрбір халық </a:t>
            </a:r>
            <a:r>
              <a:rPr lang="ru-RU" dirty="0"/>
              <a:t>пен </a:t>
            </a:r>
            <a:r>
              <a:rPr lang="ru-RU" dirty="0" err="1"/>
              <a:t>ұлттың</a:t>
            </a:r>
            <a:r>
              <a:rPr lang="ru-RU" dirty="0"/>
              <a:t> </a:t>
            </a:r>
            <a:r>
              <a:rPr lang="ru-RU" dirty="0" err="1">
                <a:hlinkClick r:id="rId3" tooltip="Этнос"/>
              </a:rPr>
              <a:t>этностық</a:t>
            </a:r>
            <a:r>
              <a:rPr lang="ru-RU" dirty="0"/>
              <a:t> </a:t>
            </a:r>
            <a:r>
              <a:rPr lang="ru-RU" dirty="0" err="1"/>
              <a:t>қарым-қатынас ерекшеліктерімен</a:t>
            </a:r>
            <a:r>
              <a:rPr lang="ru-RU" dirty="0"/>
              <a:t> </a:t>
            </a:r>
            <a:r>
              <a:rPr lang="ru-RU" dirty="0" err="1"/>
              <a:t>өзгешеленеді</a:t>
            </a:r>
            <a:r>
              <a:rPr lang="ru-RU" dirty="0"/>
              <a:t>. </a:t>
            </a:r>
            <a:r>
              <a:rPr lang="ru-RU" dirty="0" err="1"/>
              <a:t>Мысалы</a:t>
            </a:r>
            <a:r>
              <a:rPr lang="ru-RU" dirty="0"/>
              <a:t>, </a:t>
            </a:r>
            <a:r>
              <a:rPr lang="ru-RU" dirty="0" err="1"/>
              <a:t>қарым-қатынастың абысын-ажын</a:t>
            </a:r>
            <a:r>
              <a:rPr lang="ru-RU" dirty="0"/>
              <a:t> </a:t>
            </a:r>
            <a:r>
              <a:rPr lang="ru-RU" dirty="0" err="1"/>
              <a:t>арасындағы сақина-жүзік, білезік</a:t>
            </a:r>
            <a:r>
              <a:rPr lang="ru-RU" dirty="0"/>
              <a:t> </a:t>
            </a:r>
            <a:r>
              <a:rPr lang="ru-RU" dirty="0" err="1"/>
              <a:t>алмасу</a:t>
            </a:r>
            <a:r>
              <a:rPr lang="ru-RU" dirty="0"/>
              <a:t>; </a:t>
            </a:r>
            <a:r>
              <a:rPr lang="ru-RU" dirty="0" err="1"/>
              <a:t>ер-азаматтар</a:t>
            </a:r>
            <a:r>
              <a:rPr lang="ru-RU" dirty="0"/>
              <a:t> </a:t>
            </a:r>
            <a:r>
              <a:rPr lang="ru-RU" dirty="0" err="1"/>
              <a:t>арасында</a:t>
            </a:r>
            <a:r>
              <a:rPr lang="ru-RU" dirty="0"/>
              <a:t> </a:t>
            </a:r>
            <a:r>
              <a:rPr lang="ru-RU" dirty="0" err="1"/>
              <a:t>ер-тоқым алмасу</a:t>
            </a:r>
            <a:r>
              <a:rPr lang="ru-RU" dirty="0"/>
              <a:t>; </a:t>
            </a:r>
            <a:r>
              <a:rPr lang="ru-RU" dirty="0" err="1"/>
              <a:t>сауға тарту</a:t>
            </a:r>
            <a:r>
              <a:rPr lang="ru-RU" dirty="0"/>
              <a:t>, </a:t>
            </a:r>
            <a:r>
              <a:rPr lang="ru-RU" dirty="0" err="1"/>
              <a:t>сәлемдеме жолдау</a:t>
            </a:r>
            <a:r>
              <a:rPr lang="ru-RU" dirty="0"/>
              <a:t> </a:t>
            </a:r>
            <a:r>
              <a:rPr lang="ru-RU" dirty="0" err="1"/>
              <a:t>және </a:t>
            </a:r>
            <a:r>
              <a:rPr lang="ru-RU" dirty="0"/>
              <a:t>т.б. </a:t>
            </a:r>
            <a:r>
              <a:rPr lang="ru-RU" dirty="0" err="1"/>
              <a:t>түрлері болған.</a:t>
            </a:r>
            <a:r>
              <a:rPr lang="ru-RU" dirty="0"/>
              <a:t> </a:t>
            </a:r>
            <a:r>
              <a:rPr lang="ru-RU" dirty="0" err="1"/>
              <a:t>Сол</a:t>
            </a:r>
            <a:r>
              <a:rPr lang="ru-RU" dirty="0"/>
              <a:t> </a:t>
            </a:r>
            <a:r>
              <a:rPr lang="ru-RU" dirty="0" err="1"/>
              <a:t>сияқты, ізет</a:t>
            </a:r>
            <a:r>
              <a:rPr lang="ru-RU" dirty="0"/>
              <a:t>, </a:t>
            </a:r>
            <a:r>
              <a:rPr lang="ru-RU" dirty="0" err="1"/>
              <a:t>құрмет, сыйластық сезімдері</a:t>
            </a:r>
            <a:r>
              <a:rPr lang="ru-RU" dirty="0"/>
              <a:t> де </a:t>
            </a:r>
            <a:r>
              <a:rPr lang="ru-RU" dirty="0" err="1"/>
              <a:t>адамдар</a:t>
            </a:r>
            <a:r>
              <a:rPr lang="ru-RU" dirty="0"/>
              <a:t> </a:t>
            </a:r>
            <a:r>
              <a:rPr lang="ru-RU" dirty="0" err="1"/>
              <a:t>арасындағы қатынастың бір</a:t>
            </a:r>
            <a:r>
              <a:rPr lang="ru-RU" dirty="0"/>
              <a:t> </a:t>
            </a:r>
            <a:r>
              <a:rPr lang="ru-RU" dirty="0" err="1"/>
              <a:t>түрі болып</a:t>
            </a:r>
            <a:r>
              <a:rPr lang="ru-RU" dirty="0"/>
              <a:t> </a:t>
            </a:r>
            <a:r>
              <a:rPr lang="ru-RU" dirty="0" err="1"/>
              <a:t>саналады</a:t>
            </a:r>
            <a:r>
              <a:rPr lang="ru-RU"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10000"/>
          </a:bodyPr>
          <a:lstStyle/>
          <a:p>
            <a:r>
              <a:rPr lang="ru-RU" b="1" dirty="0" err="1"/>
              <a:t>Тұлғалық белгілер</a:t>
            </a:r>
            <a:r>
              <a:rPr lang="ru-RU" dirty="0"/>
              <a:t> — </a:t>
            </a:r>
            <a:r>
              <a:rPr lang="ru-RU" dirty="0" err="1"/>
              <a:t>адамның даралық ерекшеліктерін</a:t>
            </a:r>
            <a:r>
              <a:rPr lang="ru-RU" dirty="0"/>
              <a:t> </a:t>
            </a:r>
            <a:r>
              <a:rPr lang="ru-RU" dirty="0" err="1"/>
              <a:t>көрсететін, </a:t>
            </a:r>
            <a:r>
              <a:rPr lang="ru-RU" dirty="0" err="1">
                <a:hlinkClick r:id="rId2" tooltip="Психология"/>
              </a:rPr>
              <a:t>психологиялық</a:t>
            </a:r>
            <a:r>
              <a:rPr lang="ru-RU" dirty="0" err="1"/>
              <a:t> және физиологиялық элементтерін</a:t>
            </a:r>
            <a:r>
              <a:rPr lang="ru-RU" dirty="0"/>
              <a:t> </a:t>
            </a:r>
            <a:r>
              <a:rPr lang="ru-RU" dirty="0" err="1"/>
              <a:t>және оның ойлауы</a:t>
            </a:r>
            <a:r>
              <a:rPr lang="ru-RU" dirty="0"/>
              <a:t> мен </a:t>
            </a:r>
            <a:r>
              <a:rPr lang="ru-RU" dirty="0" err="1"/>
              <a:t>қылығын сипаттайтын</a:t>
            </a:r>
            <a:r>
              <a:rPr lang="ru-RU" dirty="0"/>
              <a:t> </a:t>
            </a:r>
            <a:r>
              <a:rPr lang="ru-RU" dirty="0" err="1"/>
              <a:t>өмір бойы</a:t>
            </a:r>
            <a:r>
              <a:rPr lang="ru-RU" dirty="0"/>
              <a:t> </a:t>
            </a:r>
            <a:r>
              <a:rPr lang="ru-RU" dirty="0" err="1"/>
              <a:t>қалыптасатын психофизиологиялық жүйе</a:t>
            </a:r>
            <a:r>
              <a:rPr lang="ru-RU" dirty="0"/>
              <a:t>. </a:t>
            </a:r>
            <a:r>
              <a:rPr lang="ru-RU" dirty="0" err="1"/>
              <a:t>Тұлғалық белгілер</a:t>
            </a:r>
            <a:r>
              <a:rPr lang="ru-RU" dirty="0"/>
              <a:t> </a:t>
            </a:r>
            <a:r>
              <a:rPr lang="ru-RU" dirty="0" err="1"/>
              <a:t>теориясы</a:t>
            </a:r>
            <a:r>
              <a:rPr lang="ru-RU" dirty="0"/>
              <a:t> — </a:t>
            </a:r>
            <a:r>
              <a:rPr lang="ru-RU" dirty="0" err="1"/>
              <a:t>негізінде</a:t>
            </a:r>
            <a:r>
              <a:rPr lang="ru-RU" dirty="0"/>
              <a:t> </a:t>
            </a:r>
            <a:r>
              <a:rPr lang="ru-RU" dirty="0" err="1"/>
              <a:t>"тұлғаның ерекшелік</a:t>
            </a:r>
            <a:r>
              <a:rPr lang="ru-RU" dirty="0"/>
              <a:t> </a:t>
            </a:r>
            <a:r>
              <a:rPr lang="ru-RU" dirty="0" err="1"/>
              <a:t>белгілері</a:t>
            </a:r>
            <a:r>
              <a:rPr lang="ru-RU" dirty="0"/>
              <a:t>" </a:t>
            </a:r>
            <a:r>
              <a:rPr lang="ru-RU" dirty="0" err="1"/>
              <a:t>деген</a:t>
            </a:r>
            <a:r>
              <a:rPr lang="ru-RU" dirty="0"/>
              <a:t> </a:t>
            </a:r>
            <a:r>
              <a:rPr lang="ru-RU" dirty="0" err="1"/>
              <a:t>ғылыми анықталған терминді</a:t>
            </a:r>
            <a:r>
              <a:rPr lang="ru-RU" dirty="0"/>
              <a:t> </a:t>
            </a:r>
            <a:r>
              <a:rPr lang="ru-RU" dirty="0" err="1"/>
              <a:t>қарастыратын тұлға теориясы</a:t>
            </a:r>
            <a:r>
              <a:rPr lang="ru-RU" dirty="0"/>
              <a:t>. </a:t>
            </a:r>
            <a:r>
              <a:rPr lang="ru-RU" dirty="0" err="1"/>
              <a:t>Тұлға қасиетінің теориясы</a:t>
            </a:r>
            <a:r>
              <a:rPr lang="ru-RU" dirty="0"/>
              <a:t> </a:t>
            </a:r>
            <a:r>
              <a:rPr lang="ru-RU" dirty="0" err="1"/>
              <a:t>тұлға дамуының құрылымын, шығу тегін</a:t>
            </a:r>
            <a:r>
              <a:rPr lang="ru-RU" dirty="0"/>
              <a:t>, </a:t>
            </a:r>
            <a:r>
              <a:rPr lang="ru-RU" dirty="0" err="1"/>
              <a:t>қалыптасуын қарастырады</a:t>
            </a:r>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r>
              <a:rPr lang="ru-RU" b="1" dirty="0" err="1"/>
              <a:t>Тұлғаның бағыттылығы</a:t>
            </a:r>
            <a:r>
              <a:rPr lang="ru-RU" dirty="0" err="1"/>
              <a:t> </a:t>
            </a:r>
            <a:r>
              <a:rPr lang="ru-RU" dirty="0"/>
              <a:t>- </a:t>
            </a:r>
            <a:r>
              <a:rPr lang="ru-RU" dirty="0" err="1"/>
              <a:t>тұлғаның іс-әрекетін бағдарлайтын және нақты </a:t>
            </a:r>
            <a:r>
              <a:rPr lang="ru-RU" dirty="0"/>
              <a:t>бар </a:t>
            </a:r>
            <a:r>
              <a:rPr lang="ru-RU" dirty="0" err="1"/>
              <a:t>жағдаяттан біршама</a:t>
            </a:r>
            <a:r>
              <a:rPr lang="ru-RU" dirty="0"/>
              <a:t> </a:t>
            </a:r>
            <a:r>
              <a:rPr lang="ru-RU" dirty="0" err="1"/>
              <a:t>тәуелсіз</a:t>
            </a:r>
            <a:r>
              <a:rPr lang="ru-RU" dirty="0"/>
              <a:t>, </a:t>
            </a:r>
            <a:r>
              <a:rPr lang="ru-RU" dirty="0" err="1"/>
              <a:t>орнықты түрткі-ниеттер жиынтығы</a:t>
            </a:r>
            <a:r>
              <a:rPr lang="ru-RU" dirty="0"/>
              <a:t>. </a:t>
            </a:r>
            <a:r>
              <a:rPr lang="ru-RU" dirty="0" err="1"/>
              <a:t>Тұлғаның бағыттылығы оның мүлделерімен, бейімдерімен</a:t>
            </a:r>
            <a:r>
              <a:rPr lang="ru-RU" dirty="0"/>
              <a:t>, </a:t>
            </a:r>
            <a:r>
              <a:rPr lang="ru-RU" dirty="0" err="1"/>
              <a:t>сенімдерімен</a:t>
            </a:r>
            <a:r>
              <a:rPr lang="ru-RU" dirty="0"/>
              <a:t>, </a:t>
            </a:r>
            <a:r>
              <a:rPr lang="ru-RU" dirty="0" err="1"/>
              <a:t>мұраттарымен сипатталады</a:t>
            </a:r>
            <a:r>
              <a:rPr lang="ru-RU" dirty="0"/>
              <a:t> </a:t>
            </a:r>
            <a:r>
              <a:rPr lang="ru-RU" dirty="0" err="1"/>
              <a:t>және бұлар арқылы адамның </a:t>
            </a:r>
            <a:r>
              <a:rPr lang="ru-RU" dirty="0" err="1">
                <a:hlinkClick r:id="rId2" tooltip="Дүниетаным"/>
              </a:rPr>
              <a:t>дүниетанымы</a:t>
            </a:r>
            <a:r>
              <a:rPr lang="ru-RU" dirty="0" err="1"/>
              <a:t> білінеді</a:t>
            </a:r>
            <a:r>
              <a:rPr lang="ru-RU" dirty="0"/>
              <a:t>. </a:t>
            </a:r>
            <a:r>
              <a:rPr lang="ru-RU" dirty="0" err="1"/>
              <a:t>Тұлғаның дамуы</a:t>
            </a:r>
            <a:r>
              <a:rPr lang="ru-RU" dirty="0"/>
              <a:t> — </a:t>
            </a:r>
            <a:r>
              <a:rPr lang="ru-RU" dirty="0" err="1"/>
              <a:t>білім</a:t>
            </a:r>
            <a:r>
              <a:rPr lang="ru-RU" dirty="0"/>
              <a:t> беру </a:t>
            </a:r>
            <a:r>
              <a:rPr lang="ru-RU" dirty="0" err="1"/>
              <a:t>міндеттері</a:t>
            </a:r>
            <a:r>
              <a:rPr lang="ru-RU" dirty="0"/>
              <a:t> </a:t>
            </a:r>
            <a:r>
              <a:rPr lang="ru-RU" dirty="0" err="1"/>
              <a:t>тұрғысынан екі</a:t>
            </a:r>
            <a:r>
              <a:rPr lang="ru-RU" dirty="0"/>
              <a:t> </a:t>
            </a:r>
            <a:r>
              <a:rPr lang="ru-RU" dirty="0" err="1"/>
              <a:t>мағынаға ие</a:t>
            </a:r>
            <a:r>
              <a:rPr lang="ru-RU" dirty="0"/>
              <a:t>: 1) </a:t>
            </a:r>
            <a:r>
              <a:rPr lang="ru-RU" dirty="0" err="1"/>
              <a:t>тұлғаны қоғамдық өмірдің әр түрлі саласына</a:t>
            </a:r>
            <a:r>
              <a:rPr lang="ru-RU" dirty="0"/>
              <a:t> </a:t>
            </a:r>
            <a:r>
              <a:rPr lang="ru-RU" dirty="0" err="1"/>
              <a:t>жауапкершілікпен</a:t>
            </a:r>
            <a:r>
              <a:rPr lang="ru-RU" dirty="0"/>
              <a:t> </a:t>
            </a:r>
            <a:r>
              <a:rPr lang="ru-RU" dirty="0" err="1"/>
              <a:t>қатысуға тәрбиелейді</a:t>
            </a:r>
            <a:r>
              <a:rPr lang="ru-RU" dirty="0"/>
              <a:t>; 2) </a:t>
            </a:r>
            <a:r>
              <a:rPr lang="ru-RU" dirty="0" err="1"/>
              <a:t>жеке</a:t>
            </a:r>
            <a:r>
              <a:rPr lang="ru-RU" dirty="0"/>
              <a:t> </a:t>
            </a:r>
            <a:r>
              <a:rPr lang="ru-RU" dirty="0" err="1"/>
              <a:t>адамның жан-жақты үйлесімді дамуы</a:t>
            </a:r>
            <a:r>
              <a:rPr lang="ru-RU" dirty="0"/>
              <a:t>, </a:t>
            </a:r>
            <a:r>
              <a:rPr lang="ru-RU" dirty="0" err="1">
                <a:hlinkClick r:id="rId3" tooltip="Зияттылық коэффициенті IQ"/>
              </a:rPr>
              <a:t>зияты</a:t>
            </a:r>
            <a:r>
              <a:rPr lang="ru-RU" dirty="0"/>
              <a:t>, </a:t>
            </a:r>
            <a:r>
              <a:rPr lang="ru-RU" dirty="0" err="1"/>
              <a:t>ақыл-ойы</a:t>
            </a:r>
            <a:r>
              <a:rPr lang="ru-RU" dirty="0"/>
              <a:t>, </a:t>
            </a:r>
            <a:r>
              <a:rPr lang="ru-RU" dirty="0" err="1"/>
              <a:t>еркі</a:t>
            </a:r>
            <a:r>
              <a:rPr lang="ru-RU" dirty="0"/>
              <a:t>, </a:t>
            </a:r>
            <a:r>
              <a:rPr lang="ru-RU" dirty="0" err="1"/>
              <a:t>сезімі</a:t>
            </a:r>
            <a:r>
              <a:rPr lang="ru-RU" dirty="0"/>
              <a:t> мен </a:t>
            </a:r>
            <a:r>
              <a:rPr lang="ru-RU" dirty="0" err="1"/>
              <a:t>оңтайлы логикалық-эмоциялық-психологиялық сапалары</a:t>
            </a:r>
            <a:r>
              <a:rPr lang="ru-RU" dirty="0"/>
              <a:t> </a:t>
            </a:r>
            <a:r>
              <a:rPr lang="ru-RU" dirty="0" err="1"/>
              <a:t>мен</a:t>
            </a:r>
            <a:r>
              <a:rPr lang="ru-RU" dirty="0"/>
              <a:t> </a:t>
            </a:r>
            <a:r>
              <a:rPr lang="ru-RU" dirty="0" err="1"/>
              <a:t>көзқарастары</a:t>
            </a:r>
            <a:r>
              <a:rPr lang="ru-RU" dirty="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77500" lnSpcReduction="20000"/>
          </a:bodyPr>
          <a:lstStyle/>
          <a:p>
            <a:r>
              <a:rPr lang="ru-RU" b="1" dirty="0" err="1"/>
              <a:t>Тұлғаның имплицитті</a:t>
            </a:r>
            <a:r>
              <a:rPr lang="ru-RU" b="1" dirty="0"/>
              <a:t> </a:t>
            </a:r>
            <a:r>
              <a:rPr lang="ru-RU" b="1" dirty="0" err="1"/>
              <a:t>теориясы</a:t>
            </a:r>
            <a:r>
              <a:rPr lang="ru-RU" dirty="0"/>
              <a:t> - </a:t>
            </a:r>
            <a:r>
              <a:rPr lang="ru-RU" dirty="0" err="1"/>
              <a:t>белгілі</a:t>
            </a:r>
            <a:r>
              <a:rPr lang="ru-RU" dirty="0"/>
              <a:t> </a:t>
            </a:r>
            <a:r>
              <a:rPr lang="ru-RU" dirty="0" err="1"/>
              <a:t>бір</a:t>
            </a:r>
            <a:r>
              <a:rPr lang="ru-RU" dirty="0"/>
              <a:t> </a:t>
            </a:r>
            <a:r>
              <a:rPr lang="ru-RU" dirty="0" err="1"/>
              <a:t>адамның даралық өмір тәжірибесіндегі тұрақты қалыптасқан, типтік</a:t>
            </a:r>
            <a:r>
              <a:rPr lang="ru-RU" dirty="0"/>
              <a:t> </a:t>
            </a:r>
            <a:r>
              <a:rPr lang="ru-RU" dirty="0" err="1"/>
              <a:t>жағдайлардағы сыртқы белгілердің негізінде</a:t>
            </a:r>
            <a:r>
              <a:rPr lang="ru-RU" dirty="0"/>
              <a:t> </a:t>
            </a:r>
            <a:r>
              <a:rPr lang="ru-RU" dirty="0" err="1"/>
              <a:t>бір-бірімен</a:t>
            </a:r>
            <a:r>
              <a:rPr lang="ru-RU" dirty="0"/>
              <a:t> </a:t>
            </a:r>
            <a:r>
              <a:rPr lang="ru-RU" dirty="0" err="1"/>
              <a:t>адамдардың психологиясы</a:t>
            </a:r>
            <a:r>
              <a:rPr lang="ru-RU" dirty="0"/>
              <a:t> мен </a:t>
            </a:r>
            <a:r>
              <a:rPr lang="ru-RU" dirty="0" err="1"/>
              <a:t>қылығының үйлесімділігі ретінде</a:t>
            </a:r>
            <a:r>
              <a:rPr lang="ru-RU" dirty="0"/>
              <a:t> </a:t>
            </a:r>
            <a:r>
              <a:rPr lang="ru-RU" dirty="0" err="1"/>
              <a:t>түсінігін белгілейтін</a:t>
            </a:r>
            <a:r>
              <a:rPr lang="ru-RU" dirty="0"/>
              <a:t> </a:t>
            </a:r>
            <a:r>
              <a:rPr lang="ru-RU" dirty="0" err="1"/>
              <a:t>ғылыми</a:t>
            </a:r>
            <a:r>
              <a:rPr lang="ru-RU" dirty="0"/>
              <a:t>, </a:t>
            </a:r>
            <a:r>
              <a:rPr lang="ru-RU" dirty="0" err="1"/>
              <a:t>әлеуметтік-психологиялық ұғым</a:t>
            </a:r>
            <a:r>
              <a:rPr lang="ru-RU" dirty="0"/>
              <a:t>. </a:t>
            </a:r>
            <a:r>
              <a:rPr lang="ru-RU" dirty="0" err="1"/>
              <a:t>Тұлғаның имплицитті</a:t>
            </a:r>
            <a:r>
              <a:rPr lang="ru-RU" dirty="0"/>
              <a:t> </a:t>
            </a:r>
            <a:r>
              <a:rPr lang="ru-RU" dirty="0" err="1"/>
              <a:t>теориясы</a:t>
            </a:r>
            <a:r>
              <a:rPr lang="ru-RU" dirty="0"/>
              <a:t>— </a:t>
            </a:r>
            <a:r>
              <a:rPr lang="ru-RU" dirty="0" err="1"/>
              <a:t>адамдар</a:t>
            </a:r>
            <a:r>
              <a:rPr lang="ru-RU" dirty="0"/>
              <a:t> </a:t>
            </a:r>
            <a:r>
              <a:rPr lang="ru-RU" dirty="0" err="1"/>
              <a:t>туралы</a:t>
            </a:r>
            <a:r>
              <a:rPr lang="ru-RU" dirty="0"/>
              <a:t> </a:t>
            </a:r>
            <a:r>
              <a:rPr lang="ru-RU" dirty="0" err="1"/>
              <a:t>мағлұматтар жеткіліксіз</a:t>
            </a:r>
            <a:r>
              <a:rPr lang="ru-RU" dirty="0"/>
              <a:t> </a:t>
            </a:r>
            <a:r>
              <a:rPr lang="ru-RU" dirty="0" err="1"/>
              <a:t>болған жағдайда, олардың сыртқы пішіні</a:t>
            </a:r>
            <a:r>
              <a:rPr lang="ru-RU" dirty="0"/>
              <a:t>, </a:t>
            </a:r>
            <a:r>
              <a:rPr lang="ru-RU" dirty="0" err="1"/>
              <a:t>қылығы және тұлғалық қасиеттеріне байланысты</a:t>
            </a:r>
            <a:r>
              <a:rPr lang="ru-RU" dirty="0"/>
              <a:t> </a:t>
            </a:r>
            <a:r>
              <a:rPr lang="ru-RU" dirty="0" err="1"/>
              <a:t>өмірде қалыптасқан тұрақты пікірлер</a:t>
            </a:r>
            <a:r>
              <a:rPr lang="ru-RU" dirty="0"/>
              <a:t> </a:t>
            </a:r>
            <a:r>
              <a:rPr lang="ru-RU" dirty="0" err="1"/>
              <a:t>туралы</a:t>
            </a:r>
            <a:r>
              <a:rPr lang="ru-RU" dirty="0"/>
              <a:t> теория.</a:t>
            </a:r>
          </a:p>
          <a:p>
            <a:r>
              <a:rPr lang="ru-RU" dirty="0" smtClean="0"/>
              <a:t/>
            </a:r>
            <a:br>
              <a:rPr lang="ru-RU" dirty="0" smtClean="0"/>
            </a:b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p>
            <a:r>
              <a:rPr lang="ru-RU" b="1" dirty="0" err="1"/>
              <a:t>Тұлғаның өзін-өзі анықтауы</a:t>
            </a:r>
            <a:r>
              <a:rPr lang="ru-RU" dirty="0" err="1"/>
              <a:t> </a:t>
            </a:r>
            <a:r>
              <a:rPr lang="ru-RU" dirty="0"/>
              <a:t>- </a:t>
            </a:r>
            <a:r>
              <a:rPr lang="ru-RU" dirty="0" err="1"/>
              <a:t>адамның өз өмір жолын</a:t>
            </a:r>
            <a:r>
              <a:rPr lang="ru-RU" dirty="0"/>
              <a:t>, </a:t>
            </a:r>
            <a:r>
              <a:rPr lang="ru-RU" dirty="0" err="1"/>
              <a:t>мақсаттарын, құндылықтарын, әдептілік нормаларын</a:t>
            </a:r>
            <a:r>
              <a:rPr lang="ru-RU" dirty="0"/>
              <a:t>, </a:t>
            </a:r>
            <a:r>
              <a:rPr lang="ru-RU" dirty="0" err="1"/>
              <a:t>болашақ мамандығы </a:t>
            </a:r>
            <a:r>
              <a:rPr lang="ru-RU" dirty="0"/>
              <a:t>мен </a:t>
            </a:r>
            <a:r>
              <a:rPr lang="ru-RU" dirty="0" err="1"/>
              <a:t>өмір жағдайларын өзінше таңдауы</a:t>
            </a:r>
            <a:r>
              <a:rPr lang="ru-RU" dirty="0"/>
              <a:t>. </a:t>
            </a:r>
            <a:r>
              <a:rPr lang="ru-RU" dirty="0" err="1"/>
              <a:t>Тұлғаның үміттену деңгейі </a:t>
            </a:r>
            <a:r>
              <a:rPr lang="ru-RU" dirty="0"/>
              <a:t>— </a:t>
            </a:r>
            <a:r>
              <a:rPr lang="ru-RU" dirty="0" err="1"/>
              <a:t>адам</a:t>
            </a:r>
            <a:r>
              <a:rPr lang="ru-RU" dirty="0"/>
              <a:t> </a:t>
            </a:r>
            <a:r>
              <a:rPr lang="ru-RU" dirty="0" err="1"/>
              <a:t>үміттенетін мақсат деңгейі.</a:t>
            </a:r>
            <a:r>
              <a:rPr lang="ru-RU" baseline="30000" dirty="0">
                <a:hlinkClick r:id="rId2"/>
              </a:rPr>
              <a:t>[</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30</TotalTime>
  <Words>517</Words>
  <Application>Microsoft Office PowerPoint</Application>
  <PresentationFormat>Экран (4:3)</PresentationFormat>
  <Paragraphs>25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Аспект</vt:lpstr>
      <vt:lpstr>Заманауи басқару психологиясындағы тұлға түсінігі. Тұлға теориялары және оны басқару тәжірибесінде қолдану мүмкіндіктері.</vt:lpstr>
      <vt:lpstr>Тұлға </vt:lpstr>
      <vt:lpstr>Философиялық түсінік бойынша </vt:lpstr>
      <vt:lpstr>Психологиялық түсінік бойынша </vt:lpstr>
      <vt:lpstr>Презентация PowerPoint</vt:lpstr>
      <vt:lpstr>Презентация PowerPoint</vt:lpstr>
      <vt:lpstr>Презентация PowerPoint</vt:lpstr>
      <vt:lpstr>Презентация PowerPoint</vt:lpstr>
      <vt:lpstr>Презентация PowerPoint</vt:lpstr>
      <vt:lpstr>Тұлғаны зерттеудегі теориялар мен ықпалдар. </vt:lpstr>
      <vt:lpstr>Презентация PowerPoint</vt:lpstr>
      <vt:lpstr>Презентация PowerPoint</vt:lpstr>
      <vt:lpstr>Презентация PowerPoint</vt:lpstr>
      <vt:lpstr>Презентация PowerPoint</vt:lpstr>
      <vt:lpstr>Презентация PowerPoint</vt:lpstr>
      <vt:lpstr>Дереккөздер </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zaved</dc:creator>
  <cp:lastModifiedBy>Designation</cp:lastModifiedBy>
  <cp:revision>6</cp:revision>
  <dcterms:created xsi:type="dcterms:W3CDTF">2016-10-06T21:18:52Z</dcterms:created>
  <dcterms:modified xsi:type="dcterms:W3CDTF">2020-09-28T18:50:51Z</dcterms:modified>
</cp:coreProperties>
</file>